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</p:sldMasterIdLst>
  <p:notesMasterIdLst>
    <p:notesMasterId r:id="rId21"/>
  </p:notesMasterIdLst>
  <p:sldIdLst>
    <p:sldId id="260" r:id="rId4"/>
    <p:sldId id="263" r:id="rId5"/>
    <p:sldId id="259" r:id="rId6"/>
    <p:sldId id="261" r:id="rId7"/>
    <p:sldId id="264" r:id="rId8"/>
    <p:sldId id="267" r:id="rId9"/>
    <p:sldId id="265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2" r:id="rId18"/>
    <p:sldId id="277" r:id="rId19"/>
    <p:sldId id="273" r:id="rId20"/>
  </p:sldIdLst>
  <p:sldSz cx="9144000" cy="6858000" type="screen4x3"/>
  <p:notesSz cx="6858000" cy="9144000"/>
  <p:defaultTextStyle>
    <a:defPPr>
      <a:defRPr lang="cy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815FB-FDB5-46C2-925E-3BD8992097AF}" type="datetimeFigureOut">
              <a:rPr lang="en-GB" smtClean="0"/>
              <a:pPr/>
              <a:t>04/07/2010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6123F-474D-47C2-B952-EE3DFBB439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6123F-474D-47C2-B952-EE3DFBB439B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3902077"/>
            <a:ext cx="3400425" cy="2949575"/>
            <a:chOff x="0" y="2458"/>
            <a:chExt cx="2142" cy="185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cy-GB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y-GB"/>
              <a:t>Click to edit Master subtitle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381F86-F0CB-4958-8DDB-0A74AC8B7E75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29203-B2FF-42F7-AF87-B18AF9BD297E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6C10D-8EB7-4894-B816-5A282D5B67F6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8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5" y="4246567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ED911-15C7-482B-A3B5-9D1230B0C57C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3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3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90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7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A11F-F9FD-4C8D-9B63-25F48AE04BDB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0D6744-F119-4B83-920D-AC68EA1C8E79}" type="datetimeFigureOut">
              <a:rPr lang="en-US" smtClean="0">
                <a:solidFill>
                  <a:srgbClr val="D6ECFF"/>
                </a:solidFill>
              </a:rPr>
              <a:pPr/>
              <a:t>7/4/2010</a:t>
            </a:fld>
            <a:endParaRPr lang="en-GB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67E803-AF3E-42EB-9E6D-FED6F0BD8496}" type="slidenum">
              <a:rPr lang="en-GB" smtClean="0">
                <a:solidFill>
                  <a:srgbClr val="D6ECFF"/>
                </a:solidFill>
              </a:rPr>
              <a:pPr/>
              <a:t>‹#›</a:t>
            </a:fld>
            <a:endParaRPr lang="en-GB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A864F-4FE9-42CB-AAAB-115E2EF67162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F749C-51EC-4C79-B896-110005765A35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65455-5567-4DE7-9FA2-B0B08564847E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ECE75-50C0-49DB-A813-A729F5F43F68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9A187-BE56-4E3B-B10F-AF95197E056C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CCBF1-523C-4C77-BCDF-790E9A57AE5D}" type="slidenum">
              <a:rPr lang="cy-GB"/>
              <a:pPr/>
              <a:t>‹#›</a:t>
            </a:fld>
            <a:endParaRPr lang="cy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7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cy-GB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cy-GB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F92B4FE-AB13-4F5A-BD98-A9109F1C7335}" type="slidenum">
              <a:rPr lang="cy-GB"/>
              <a:pPr/>
              <a:t>‹#›</a:t>
            </a:fld>
            <a:endParaRPr lang="cy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9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0D6744-F119-4B83-920D-AC68EA1C8E79}" type="datetimeFigureOut">
              <a:rPr lang="en-US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7/4/2010</a:t>
            </a:fld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9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9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F67E803-AF3E-42EB-9E6D-FED6F0BD8496}" type="slidenum">
              <a:rPr lang="en-GB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0D6744-F119-4B83-920D-AC68EA1C8E79}" type="datetimeFigureOut">
              <a:rPr lang="en-US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7/4/2010</a:t>
            </a:fld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F67E803-AF3E-42EB-9E6D-FED6F0BD8496}" type="slidenum">
              <a:rPr lang="en-GB" smtClean="0">
                <a:solidFill>
                  <a:srgbClr val="D6ECFF"/>
                </a:solidFill>
                <a:latin typeface="Corbe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D6ECFF"/>
              </a:solidFill>
              <a:latin typeface="Corbel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Pob aelod o’r corff yn offeiriad ac yn weinidog (1Pedr 2:9, Dat 1:6)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cy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 Yng Nhgrist </a:t>
            </a:r>
            <a:r>
              <a:rPr lang="cy-GB" sz="3600" dirty="0" smtClean="0">
                <a:latin typeface="Comic Sans MS" pitchFamily="66" charset="0"/>
              </a:rPr>
              <a:t>mae </a:t>
            </a:r>
            <a:r>
              <a:rPr lang="cy-GB" sz="3600" dirty="0" smtClean="0">
                <a:latin typeface="Comic Sans MS" pitchFamily="66" charset="0"/>
              </a:rPr>
              <a:t>awdurdod terfynnol yr eglwys yn nwylo aelodau’r eglwys leol (Mat 18:15)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Mae Duw yn galw rhai o’r eglwys i arwain (Heb 13:7, 17, 1Thes 5:12. Act 20:28)</a:t>
            </a:r>
          </a:p>
          <a:p>
            <a:pPr>
              <a:lnSpc>
                <a:spcPct val="150000"/>
              </a:lnSpc>
              <a:buClr>
                <a:srgbClr val="FFC000"/>
              </a:buClr>
            </a:pPr>
            <a:endParaRPr lang="cy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 Henuriaid yw’r arweinwyr (Act15:22, ...)</a:t>
            </a:r>
            <a:endParaRPr lang="cy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 Mae’r henaduriaid i ddysgu ac i oruchwylio ar yr eglwys (Titus 1:9, 1Tim 5:17)</a:t>
            </a:r>
            <a:endParaRPr lang="cy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2809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Henadur</a:t>
            </a:r>
          </a:p>
          <a:p>
            <a:endParaRPr lang="cy-GB" sz="4000" dirty="0" smtClean="0">
              <a:latin typeface="Comic Sans MS" pitchFamily="66" charset="0"/>
            </a:endParaRPr>
          </a:p>
          <a:p>
            <a:r>
              <a:rPr lang="cy-GB" sz="4000" dirty="0" smtClean="0">
                <a:latin typeface="Comic Sans MS" pitchFamily="66" charset="0"/>
              </a:rPr>
              <a:t>Yn ddi-fai</a:t>
            </a:r>
          </a:p>
          <a:p>
            <a:pPr marL="3600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ü"/>
            </a:pPr>
            <a:r>
              <a:rPr lang="cy-GB" sz="3600" dirty="0" smtClean="0">
                <a:latin typeface="Comic Sans MS" pitchFamily="66" charset="0"/>
              </a:rPr>
              <a:t> Ffyddloneb i’w wraig</a:t>
            </a:r>
          </a:p>
          <a:p>
            <a:pPr marL="3600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ü"/>
            </a:pPr>
            <a:r>
              <a:rPr lang="cy-GB" sz="3600" dirty="0" smtClean="0">
                <a:latin typeface="Comic Sans MS" pitchFamily="66" charset="0"/>
              </a:rPr>
              <a:t> Rheolaeth ar ei deulu</a:t>
            </a:r>
          </a:p>
          <a:p>
            <a:pPr marL="3600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ü"/>
            </a:pPr>
            <a:r>
              <a:rPr lang="cy-GB" sz="3600" dirty="0" smtClean="0">
                <a:latin typeface="Comic Sans MS" pitchFamily="66" charset="0"/>
              </a:rPr>
              <a:t> Hunan reolaeth</a:t>
            </a:r>
          </a:p>
          <a:p>
            <a:pPr marL="3600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ü"/>
            </a:pPr>
            <a:r>
              <a:rPr lang="cy-GB" sz="3600" dirty="0" smtClean="0">
                <a:latin typeface="Comic Sans MS" pitchFamily="66" charset="0"/>
              </a:rPr>
              <a:t> Cymwynasgar</a:t>
            </a:r>
          </a:p>
          <a:p>
            <a:pPr marL="360000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ü"/>
            </a:pPr>
            <a:r>
              <a:rPr lang="cy-GB" sz="3600" dirty="0" smtClean="0">
                <a:latin typeface="Comic Sans MS" pitchFamily="66" charset="0"/>
              </a:rPr>
              <a:t> Yn barod i </a:t>
            </a:r>
            <a:r>
              <a:rPr lang="cy-GB" sz="3600" smtClean="0">
                <a:latin typeface="Comic Sans MS" pitchFamily="66" charset="0"/>
              </a:rPr>
              <a:t>ddysgu </a:t>
            </a:r>
            <a:endParaRPr lang="cy-GB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MindtheG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412875"/>
            <a:ext cx="5040312" cy="421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MindtheG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412875"/>
            <a:ext cx="5040312" cy="421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Titus 1:1</a:t>
            </a:r>
          </a:p>
          <a:p>
            <a:r>
              <a:rPr lang="en-GB" sz="3200" dirty="0" smtClean="0">
                <a:latin typeface="Comic Sans MS" pitchFamily="66" charset="0"/>
              </a:rPr>
              <a:t>Paul, </a:t>
            </a:r>
            <a:r>
              <a:rPr lang="en-GB" sz="3200" dirty="0" err="1" smtClean="0">
                <a:latin typeface="Comic Sans MS" pitchFamily="66" charset="0"/>
              </a:rPr>
              <a:t>gwas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Duw</a:t>
            </a:r>
            <a:r>
              <a:rPr lang="en-GB" sz="3200" dirty="0" smtClean="0">
                <a:latin typeface="Comic Sans MS" pitchFamily="66" charset="0"/>
              </a:rPr>
              <a:t> ac </a:t>
            </a:r>
            <a:r>
              <a:rPr lang="en-GB" sz="3200" dirty="0" err="1" smtClean="0">
                <a:latin typeface="Comic Sans MS" pitchFamily="66" charset="0"/>
              </a:rPr>
              <a:t>apostol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Iesu</a:t>
            </a:r>
            <a:r>
              <a:rPr lang="en-GB" sz="3200" dirty="0" smtClean="0">
                <a:latin typeface="Comic Sans MS" pitchFamily="66" charset="0"/>
              </a:rPr>
              <a:t> Grist, sy'n </a:t>
            </a:r>
            <a:r>
              <a:rPr lang="en-GB" sz="3200" dirty="0" err="1" smtClean="0">
                <a:latin typeface="Comic Sans MS" pitchFamily="66" charset="0"/>
              </a:rPr>
              <a:t>ysgrifennu</a:t>
            </a:r>
            <a:r>
              <a:rPr lang="en-GB" sz="3200" dirty="0" smtClean="0">
                <a:latin typeface="Comic Sans MS" pitchFamily="66" charset="0"/>
              </a:rPr>
              <a:t>, yn </a:t>
            </a:r>
            <a:r>
              <a:rPr lang="en-GB" sz="3200" dirty="0" err="1" smtClean="0">
                <a:latin typeface="Comic Sans MS" pitchFamily="66" charset="0"/>
              </a:rPr>
              <a:t>unol</a:t>
            </a:r>
            <a:r>
              <a:rPr lang="en-GB" sz="3200" dirty="0" smtClean="0">
                <a:latin typeface="Comic Sans MS" pitchFamily="66" charset="0"/>
              </a:rPr>
              <a:t> â </a:t>
            </a:r>
            <a:r>
              <a:rPr lang="en-GB" sz="3200" dirty="0" err="1" smtClean="0">
                <a:latin typeface="Comic Sans MS" pitchFamily="66" charset="0"/>
              </a:rPr>
              <a:t>ffydd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etholedigion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Duw</a:t>
            </a:r>
            <a:r>
              <a:rPr lang="en-GB" sz="3200" dirty="0" smtClean="0">
                <a:latin typeface="Comic Sans MS" pitchFamily="66" charset="0"/>
              </a:rPr>
              <a:t>, a </a:t>
            </a:r>
            <a:r>
              <a:rPr lang="en-GB" sz="3200" dirty="0" err="1" smtClean="0">
                <a:latin typeface="Comic Sans MS" pitchFamily="66" charset="0"/>
              </a:rPr>
              <a:t>gwybodaeth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o'r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gwirionedd</a:t>
            </a:r>
            <a:r>
              <a:rPr lang="en-GB" sz="3200" dirty="0" smtClean="0">
                <a:latin typeface="Comic Sans MS" pitchFamily="66" charset="0"/>
              </a:rPr>
              <a:t> sy'n </a:t>
            </a:r>
            <a:r>
              <a:rPr lang="en-GB" sz="3200" dirty="0" err="1" smtClean="0">
                <a:latin typeface="Comic Sans MS" pitchFamily="66" charset="0"/>
              </a:rPr>
              <a:t>gyson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â'n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crefydd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ni</a:t>
            </a:r>
            <a:r>
              <a:rPr lang="en-GB" sz="3200" dirty="0" smtClean="0">
                <a:latin typeface="Comic Sans MS" pitchFamily="66" charset="0"/>
              </a:rPr>
              <a:t>,</a:t>
            </a:r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Cysondeb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rhwng</a:t>
            </a:r>
            <a:r>
              <a:rPr lang="en-GB" sz="3600" dirty="0" smtClean="0">
                <a:latin typeface="Comic Sans MS" pitchFamily="66" charset="0"/>
              </a:rPr>
              <a:t>:</a:t>
            </a:r>
          </a:p>
          <a:p>
            <a:endParaRPr lang="en-GB" sz="3600" dirty="0" smtClean="0">
              <a:latin typeface="Comic Sans MS" pitchFamily="66" charset="0"/>
            </a:endParaRPr>
          </a:p>
          <a:p>
            <a:r>
              <a:rPr lang="en-GB" sz="3600" dirty="0" smtClean="0">
                <a:latin typeface="Comic Sans MS" pitchFamily="66" charset="0"/>
              </a:rPr>
              <a:t>SAFLE		-		SAFIAD</a:t>
            </a:r>
          </a:p>
          <a:p>
            <a:endParaRPr lang="en-GB" sz="3600" dirty="0" smtClean="0">
              <a:latin typeface="Comic Sans MS" pitchFamily="66" charset="0"/>
            </a:endParaRPr>
          </a:p>
          <a:p>
            <a:r>
              <a:rPr lang="en-GB" sz="3600" dirty="0" smtClean="0">
                <a:latin typeface="Comic Sans MS" pitchFamily="66" charset="0"/>
              </a:rPr>
              <a:t>CREDO		-		CREFYDD 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3"/>
          <p:cNvGrpSpPr/>
          <p:nvPr/>
        </p:nvGrpSpPr>
        <p:grpSpPr>
          <a:xfrm>
            <a:off x="3131840" y="476672"/>
            <a:ext cx="2714644" cy="6000792"/>
            <a:chOff x="3143240" y="428604"/>
            <a:chExt cx="2714644" cy="6000792"/>
          </a:xfrm>
        </p:grpSpPr>
        <p:sp>
          <p:nvSpPr>
            <p:cNvPr id="22" name="Rectangle 21"/>
            <p:cNvSpPr/>
            <p:nvPr/>
          </p:nvSpPr>
          <p:spPr>
            <a:xfrm>
              <a:off x="4357686" y="428604"/>
              <a:ext cx="285752" cy="6000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43240" y="1500174"/>
              <a:ext cx="2714644" cy="35719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2714620"/>
            <a:ext cx="2571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DUW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2606756"/>
            <a:ext cx="257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Chi a </a:t>
            </a:r>
            <a:r>
              <a:rPr lang="en-GB" sz="6600" dirty="0" err="1" smtClean="0">
                <a:solidFill>
                  <a:prstClr val="white"/>
                </a:solidFill>
                <a:latin typeface="Corbel"/>
                <a:cs typeface="+mn-cs"/>
              </a:rPr>
              <a:t>Fi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162598"/>
            <a:ext cx="257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err="1" smtClean="0">
                <a:solidFill>
                  <a:prstClr val="white"/>
                </a:solidFill>
                <a:latin typeface="Corbel"/>
                <a:cs typeface="+mn-cs"/>
              </a:rPr>
              <a:t>Iesu</a:t>
            </a: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 Grist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46" y="-2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dirty="0" err="1" smtClean="0">
                <a:solidFill>
                  <a:srgbClr val="FFFF00"/>
                </a:solidFill>
                <a:latin typeface="Corbel"/>
                <a:cs typeface="+mn-cs"/>
              </a:rPr>
              <a:t>Anufudd</a:t>
            </a:r>
            <a:endParaRPr lang="en-GB" sz="36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500045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dirty="0" err="1" smtClean="0">
                <a:solidFill>
                  <a:srgbClr val="FFFF00"/>
                </a:solidFill>
                <a:latin typeface="Corbel"/>
                <a:cs typeface="+mn-cs"/>
              </a:rPr>
              <a:t>Ffôl</a:t>
            </a:r>
            <a:endParaRPr lang="en-GB" sz="36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100011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Casineb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2298" y="4518055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Brwnt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140" y="1500175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Torr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cyfraith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0232" y="6012577"/>
            <a:ext cx="2483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Ar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gyfeiliorn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2298" y="5018117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Yn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gaeth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i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chwantau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38681 -0.0090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37882 -0.0083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0.371 -0.003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-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-0.36719 -0.0027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39444 0.0004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-0.40243 -0.003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-0.39444 -0.0118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/>
          <p:nvPr/>
        </p:nvGrpSpPr>
        <p:grpSpPr>
          <a:xfrm>
            <a:off x="3143240" y="524552"/>
            <a:ext cx="2714644" cy="6000792"/>
            <a:chOff x="3143240" y="428604"/>
            <a:chExt cx="2714644" cy="6000792"/>
          </a:xfrm>
        </p:grpSpPr>
        <p:sp>
          <p:nvSpPr>
            <p:cNvPr id="12" name="Rectangle 11"/>
            <p:cNvSpPr/>
            <p:nvPr/>
          </p:nvSpPr>
          <p:spPr>
            <a:xfrm>
              <a:off x="4357686" y="428604"/>
              <a:ext cx="285752" cy="6000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43240" y="1500174"/>
              <a:ext cx="2714644" cy="35719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2714620"/>
            <a:ext cx="2571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DUW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2264" y="2285992"/>
            <a:ext cx="257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Chi a </a:t>
            </a:r>
            <a:r>
              <a:rPr lang="en-GB" sz="6600" dirty="0" err="1" smtClean="0">
                <a:solidFill>
                  <a:prstClr val="white"/>
                </a:solidFill>
                <a:latin typeface="Corbel"/>
                <a:cs typeface="+mn-cs"/>
              </a:rPr>
              <a:t>Fi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162598"/>
            <a:ext cx="2571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 err="1" smtClean="0">
                <a:solidFill>
                  <a:prstClr val="white"/>
                </a:solidFill>
                <a:latin typeface="Corbel"/>
                <a:cs typeface="+mn-cs"/>
              </a:rPr>
              <a:t>Iesu</a:t>
            </a:r>
            <a:r>
              <a:rPr lang="en-GB" sz="6600" dirty="0" smtClean="0">
                <a:solidFill>
                  <a:prstClr val="white"/>
                </a:solidFill>
                <a:latin typeface="Corbel"/>
                <a:cs typeface="+mn-cs"/>
              </a:rPr>
              <a:t> Grist</a:t>
            </a:r>
            <a:endParaRPr lang="en-GB" sz="6600" dirty="0">
              <a:solidFill>
                <a:prstClr val="white"/>
              </a:solidFill>
              <a:latin typeface="Corbel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084" y="-2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dirty="0" err="1" smtClean="0">
                <a:solidFill>
                  <a:srgbClr val="FFFF00"/>
                </a:solidFill>
                <a:latin typeface="Corbel"/>
                <a:cs typeface="+mn-cs"/>
              </a:rPr>
              <a:t>Anufudd</a:t>
            </a:r>
            <a:endParaRPr lang="en-GB" sz="36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500045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600" dirty="0" err="1" smtClean="0">
                <a:solidFill>
                  <a:srgbClr val="FFFF00"/>
                </a:solidFill>
                <a:latin typeface="Corbel"/>
                <a:cs typeface="+mn-cs"/>
              </a:rPr>
              <a:t>Ffol</a:t>
            </a:r>
            <a:endParaRPr lang="en-GB" sz="36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100011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Casineb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36" y="4286262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Brwnt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1500175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Torr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cyfraith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836" y="578078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Ar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gyfeiliorn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836" y="4786322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Yn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gaeth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i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r>
              <a:rPr lang="en-GB" sz="3200" dirty="0" err="1" smtClean="0">
                <a:solidFill>
                  <a:srgbClr val="FFFF00"/>
                </a:solidFill>
                <a:latin typeface="Corbel"/>
                <a:cs typeface="+mn-cs"/>
              </a:rPr>
              <a:t>chwantau</a:t>
            </a:r>
            <a:r>
              <a:rPr lang="en-GB" sz="3200" dirty="0" smtClean="0">
                <a:solidFill>
                  <a:srgbClr val="FFFF00"/>
                </a:solidFill>
                <a:latin typeface="Corbel"/>
                <a:cs typeface="+mn-cs"/>
              </a:rPr>
              <a:t> </a:t>
            </a:r>
            <a:endParaRPr lang="en-GB" sz="3200" dirty="0">
              <a:solidFill>
                <a:srgbClr val="FFFF00"/>
              </a:solidFill>
              <a:latin typeface="Corbe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289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4000" dirty="0" smtClean="0">
                <a:latin typeface="Comic Sans MS" pitchFamily="66" charset="0"/>
              </a:rPr>
              <a:t>Yr Eglwys</a:t>
            </a:r>
          </a:p>
          <a:p>
            <a:pPr algn="ctr"/>
            <a:endParaRPr lang="cy-GB" sz="4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Ø"/>
            </a:pPr>
            <a:r>
              <a:rPr lang="cy-GB" sz="3600" dirty="0" smtClean="0">
                <a:latin typeface="Comic Sans MS" pitchFamily="66" charset="0"/>
              </a:rPr>
              <a:t> Crist yw pen yr eglwys (Eff 5:22, 4:15)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638</TotalTime>
  <Words>198</Words>
  <Application>Microsoft Office PowerPoint</Application>
  <PresentationFormat>On-screen Show (4:3)</PresentationFormat>
  <Paragraphs>54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Orbit</vt:lpstr>
      <vt:lpstr>Metro</vt:lpstr>
      <vt:lpstr>1_Metro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penygarreg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Dafydd</dc:creator>
  <cp:lastModifiedBy>Dafydd</cp:lastModifiedBy>
  <cp:revision>42</cp:revision>
  <dcterms:created xsi:type="dcterms:W3CDTF">2009-08-22T21:20:36Z</dcterms:created>
  <dcterms:modified xsi:type="dcterms:W3CDTF">2010-07-04T07:10:17Z</dcterms:modified>
</cp:coreProperties>
</file>